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9"/>
  </p:notesMasterIdLst>
  <p:sldIdLst>
    <p:sldId id="256" r:id="rId2"/>
    <p:sldId id="257" r:id="rId3"/>
    <p:sldId id="260" r:id="rId4"/>
    <p:sldId id="333" r:id="rId5"/>
    <p:sldId id="483" r:id="rId6"/>
    <p:sldId id="437" r:id="rId7"/>
    <p:sldId id="459" r:id="rId8"/>
    <p:sldId id="446" r:id="rId9"/>
    <p:sldId id="447" r:id="rId10"/>
    <p:sldId id="448" r:id="rId11"/>
    <p:sldId id="449" r:id="rId12"/>
    <p:sldId id="450" r:id="rId13"/>
    <p:sldId id="451" r:id="rId14"/>
    <p:sldId id="452" r:id="rId15"/>
    <p:sldId id="453" r:id="rId16"/>
    <p:sldId id="454" r:id="rId17"/>
    <p:sldId id="455" r:id="rId18"/>
    <p:sldId id="456" r:id="rId19"/>
    <p:sldId id="457" r:id="rId20"/>
    <p:sldId id="461" r:id="rId21"/>
    <p:sldId id="462" r:id="rId22"/>
    <p:sldId id="463" r:id="rId23"/>
    <p:sldId id="464" r:id="rId24"/>
    <p:sldId id="465" r:id="rId25"/>
    <p:sldId id="466" r:id="rId26"/>
    <p:sldId id="467" r:id="rId27"/>
    <p:sldId id="468" r:id="rId28"/>
    <p:sldId id="469" r:id="rId29"/>
    <p:sldId id="470" r:id="rId30"/>
    <p:sldId id="471" r:id="rId31"/>
    <p:sldId id="472" r:id="rId32"/>
    <p:sldId id="473" r:id="rId33"/>
    <p:sldId id="474" r:id="rId34"/>
    <p:sldId id="475" r:id="rId35"/>
    <p:sldId id="480" r:id="rId36"/>
    <p:sldId id="481" r:id="rId37"/>
    <p:sldId id="482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notesTextViewPr>
    <p:cViewPr>
      <p:scale>
        <a:sx n="50" d="100"/>
        <a:sy n="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8 -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want a function </a:t>
            </a:r>
            <a:r>
              <a:rPr lang="en-US" b="1" i="1" dirty="0"/>
              <a:t>h</a:t>
            </a:r>
            <a:r>
              <a:rPr lang="en-US" dirty="0"/>
              <a:t>(</a:t>
            </a:r>
            <a:r>
              <a:rPr lang="en-US" b="1" i="1" dirty="0"/>
              <a:t>k</a:t>
            </a:r>
            <a:r>
              <a:rPr lang="en-US" dirty="0"/>
              <a:t>) that computes a hash for every key </a:t>
            </a:r>
            <a:r>
              <a:rPr lang="en-US" b="1" i="1" dirty="0"/>
              <a:t>k</a:t>
            </a:r>
          </a:p>
          <a:p>
            <a:r>
              <a:rPr lang="en-US" dirty="0"/>
              <a:t>The simplest way of guaranteeing that we hash only into legal locations is by setting </a:t>
            </a:r>
            <a:r>
              <a:rPr lang="en-US" b="1" i="1" dirty="0"/>
              <a:t>h</a:t>
            </a:r>
            <a:r>
              <a:rPr lang="en-US" dirty="0"/>
              <a:t>(</a:t>
            </a:r>
            <a:r>
              <a:rPr lang="en-US" b="1" i="1" dirty="0"/>
              <a:t>k</a:t>
            </a:r>
            <a:r>
              <a:rPr lang="en-US" dirty="0"/>
              <a:t>) to be:</a:t>
            </a:r>
          </a:p>
          <a:p>
            <a:r>
              <a:rPr lang="en-US" b="1" i="1" dirty="0"/>
              <a:t>h</a:t>
            </a:r>
            <a:r>
              <a:rPr lang="en-US" dirty="0"/>
              <a:t>(</a:t>
            </a:r>
            <a:r>
              <a:rPr lang="en-US" b="1" i="1" dirty="0"/>
              <a:t>k</a:t>
            </a:r>
            <a:r>
              <a:rPr lang="en-US" dirty="0"/>
              <a:t>) = </a:t>
            </a:r>
            <a:r>
              <a:rPr lang="en-US" b="1" i="1" dirty="0"/>
              <a:t>k</a:t>
            </a:r>
            <a:r>
              <a:rPr lang="en-US" dirty="0"/>
              <a:t> mod </a:t>
            </a:r>
            <a:r>
              <a:rPr lang="en-US" b="1" i="1" dirty="0"/>
              <a:t>N</a:t>
            </a:r>
            <a:r>
              <a:rPr lang="en-US" dirty="0"/>
              <a:t> where </a:t>
            </a:r>
            <a:r>
              <a:rPr lang="en-US" b="1" i="1" dirty="0"/>
              <a:t>N</a:t>
            </a:r>
            <a:r>
              <a:rPr lang="en-US" dirty="0"/>
              <a:t> is the size of the hash table</a:t>
            </a:r>
          </a:p>
          <a:p>
            <a:r>
              <a:rPr lang="en-US" dirty="0"/>
              <a:t>To avoid crowding the low indexes, </a:t>
            </a:r>
            <a:r>
              <a:rPr lang="en-US" b="1" i="1" dirty="0"/>
              <a:t>N</a:t>
            </a:r>
            <a:r>
              <a:rPr lang="en-US" dirty="0"/>
              <a:t> should be prime</a:t>
            </a:r>
          </a:p>
          <a:p>
            <a:r>
              <a:rPr lang="en-US" dirty="0"/>
              <a:t>If it is not feasible for </a:t>
            </a:r>
            <a:r>
              <a:rPr lang="en-US" b="1" i="1" dirty="0"/>
              <a:t>N</a:t>
            </a:r>
            <a:r>
              <a:rPr lang="en-US" dirty="0"/>
              <a:t> to be prime, we can add another step using a prime </a:t>
            </a:r>
            <a:r>
              <a:rPr lang="en-US" b="1" i="1" dirty="0"/>
              <a:t>p</a:t>
            </a:r>
            <a:r>
              <a:rPr lang="en-US" dirty="0"/>
              <a:t> &gt; </a:t>
            </a:r>
            <a:r>
              <a:rPr lang="en-US" b="1" i="1" dirty="0"/>
              <a:t>N</a:t>
            </a:r>
            <a:r>
              <a:rPr lang="en-US" dirty="0"/>
              <a:t>:</a:t>
            </a:r>
          </a:p>
          <a:p>
            <a:r>
              <a:rPr lang="en-US" b="1" i="1" dirty="0"/>
              <a:t>h</a:t>
            </a:r>
            <a:r>
              <a:rPr lang="en-US" dirty="0"/>
              <a:t>(</a:t>
            </a:r>
            <a:r>
              <a:rPr lang="en-US" b="1" i="1" dirty="0"/>
              <a:t>k</a:t>
            </a:r>
            <a:r>
              <a:rPr lang="en-US" dirty="0"/>
              <a:t>) = (</a:t>
            </a:r>
            <a:r>
              <a:rPr lang="en-US" b="1" i="1" dirty="0"/>
              <a:t>k</a:t>
            </a:r>
            <a:r>
              <a:rPr lang="en-US" dirty="0"/>
              <a:t> mod </a:t>
            </a:r>
            <a:r>
              <a:rPr lang="en-US" b="1" i="1" dirty="0"/>
              <a:t>p</a:t>
            </a:r>
            <a:r>
              <a:rPr lang="en-US" dirty="0"/>
              <a:t>) mod </a:t>
            </a:r>
            <a:r>
              <a:rPr lang="en-US" b="1" i="1" dirty="0"/>
              <a:t>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276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Division Pros and Cons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Pros</a:t>
            </a:r>
          </a:p>
          <a:p>
            <a:pPr lvl="1"/>
            <a:r>
              <a:rPr lang="en-US" dirty="0"/>
              <a:t>Simple</a:t>
            </a:r>
          </a:p>
          <a:p>
            <a:pPr lvl="1"/>
            <a:r>
              <a:rPr lang="en-US" dirty="0"/>
              <a:t>Fast</a:t>
            </a:r>
          </a:p>
          <a:p>
            <a:pPr lvl="1"/>
            <a:r>
              <a:rPr lang="en-US" dirty="0"/>
              <a:t>Easy to do</a:t>
            </a:r>
          </a:p>
          <a:p>
            <a:pPr lvl="1"/>
            <a:r>
              <a:rPr lang="en-US" dirty="0"/>
              <a:t>Good if you know nothing about the data</a:t>
            </a:r>
          </a:p>
          <a:p>
            <a:r>
              <a:rPr lang="en-US" dirty="0"/>
              <a:t>Cons</a:t>
            </a:r>
          </a:p>
          <a:p>
            <a:pPr lvl="1"/>
            <a:r>
              <a:rPr lang="en-US" dirty="0"/>
              <a:t>Prime numbers are involved (What's the nearest prime to the size you want?)</a:t>
            </a:r>
          </a:p>
          <a:p>
            <a:pPr lvl="1"/>
            <a:r>
              <a:rPr lang="en-US" dirty="0"/>
              <a:t>Uses no information about the data</a:t>
            </a:r>
          </a:p>
          <a:p>
            <a:pPr lvl="1"/>
            <a:r>
              <a:rPr lang="en-US" dirty="0"/>
              <a:t>If the data is strangely structured (multiples of </a:t>
            </a:r>
            <a:r>
              <a:rPr lang="en-US" b="1" i="1" dirty="0"/>
              <a:t>p</a:t>
            </a:r>
            <a:r>
              <a:rPr lang="en-US" dirty="0"/>
              <a:t>, for example) it could all hash to the same location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198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Break the key into parts and combine those parts</a:t>
            </a:r>
          </a:p>
          <a:p>
            <a:r>
              <a:rPr lang="en-US" b="1" dirty="0"/>
              <a:t>Shift folding </a:t>
            </a:r>
            <a:r>
              <a:rPr lang="en-US" dirty="0"/>
              <a:t>puts the parts together without transformations</a:t>
            </a:r>
          </a:p>
          <a:p>
            <a:pPr lvl="1"/>
            <a:r>
              <a:rPr lang="en-US" dirty="0"/>
              <a:t>SSN: 123-45-6789 is broken up and summed 123 + 456 + 789 = 1,368, then </a:t>
            </a:r>
            <a:r>
              <a:rPr lang="en-US" dirty="0" err="1"/>
              <a:t>modded</a:t>
            </a:r>
            <a:r>
              <a:rPr lang="en-US" dirty="0"/>
              <a:t> by </a:t>
            </a:r>
            <a:r>
              <a:rPr lang="en-US" b="1" i="1" dirty="0"/>
              <a:t>N</a:t>
            </a:r>
            <a:r>
              <a:rPr lang="en-US" dirty="0"/>
              <a:t>, probably</a:t>
            </a:r>
          </a:p>
          <a:p>
            <a:r>
              <a:rPr lang="en-US" b="1" dirty="0"/>
              <a:t>Boundary folding </a:t>
            </a:r>
            <a:r>
              <a:rPr lang="en-US" dirty="0"/>
              <a:t>puts the parts together reversing every other part of the key</a:t>
            </a:r>
          </a:p>
          <a:p>
            <a:pPr lvl="1"/>
            <a:r>
              <a:rPr lang="en-US" dirty="0"/>
              <a:t>SSN: 123-45-6789 is broken up and summed 123 + </a:t>
            </a:r>
            <a:r>
              <a:rPr lang="en-US" b="1" dirty="0"/>
              <a:t>654</a:t>
            </a:r>
            <a:r>
              <a:rPr lang="en-US" dirty="0"/>
              <a:t> + 789 = 1,566, then </a:t>
            </a:r>
            <a:r>
              <a:rPr lang="en-US" dirty="0" err="1"/>
              <a:t>modded</a:t>
            </a:r>
            <a:r>
              <a:rPr lang="en-US" dirty="0"/>
              <a:t> by </a:t>
            </a:r>
            <a:r>
              <a:rPr lang="en-US" b="1" i="1" dirty="0"/>
              <a:t>N</a:t>
            </a:r>
            <a:r>
              <a:rPr lang="en-US" dirty="0"/>
              <a:t>, probably</a:t>
            </a:r>
          </a:p>
        </p:txBody>
      </p:sp>
    </p:spTree>
    <p:extLst>
      <p:ext uri="{BB962C8B-B14F-4D97-AF65-F5344CB8AC3E}">
        <p14:creationId xmlns:p14="http://schemas.microsoft.com/office/powerpoint/2010/main" val="788265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Folding Pros and Cons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Pros</a:t>
            </a:r>
          </a:p>
          <a:p>
            <a:pPr lvl="1"/>
            <a:r>
              <a:rPr lang="en-US" dirty="0"/>
              <a:t>Relatively Simple and Fast</a:t>
            </a:r>
          </a:p>
          <a:p>
            <a:pPr lvl="1"/>
            <a:r>
              <a:rPr lang="en-US" dirty="0"/>
              <a:t>Mixes up the data more than division</a:t>
            </a:r>
          </a:p>
          <a:p>
            <a:pPr lvl="1"/>
            <a:r>
              <a:rPr lang="en-US" dirty="0"/>
              <a:t>Points out a way to turn strings or other non-integer data into an integer that can be hashed</a:t>
            </a:r>
          </a:p>
          <a:p>
            <a:pPr lvl="1"/>
            <a:r>
              <a:rPr lang="en-US" dirty="0"/>
              <a:t>Transforms the numbers so that patterns in the data are likely to be removed</a:t>
            </a:r>
          </a:p>
          <a:p>
            <a:r>
              <a:rPr lang="en-US" dirty="0"/>
              <a:t>Cons</a:t>
            </a:r>
          </a:p>
          <a:p>
            <a:pPr lvl="1"/>
            <a:r>
              <a:rPr lang="en-US" dirty="0"/>
              <a:t>Primes are still involved</a:t>
            </a:r>
          </a:p>
          <a:p>
            <a:pPr lvl="1"/>
            <a:r>
              <a:rPr lang="en-US" dirty="0"/>
              <a:t>Uses no special information about the data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193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Mid-Square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Square the key, then take the "middle" numbers out of the result</a:t>
            </a:r>
          </a:p>
          <a:p>
            <a:r>
              <a:rPr lang="en-US" dirty="0"/>
              <a:t>Example: key = 3,121 then 3,121</a:t>
            </a:r>
            <a:r>
              <a:rPr lang="en-US" baseline="30000" dirty="0"/>
              <a:t>2</a:t>
            </a:r>
            <a:r>
              <a:rPr lang="en-US" dirty="0"/>
              <a:t> = 9,740,641 and the hash value is 406</a:t>
            </a:r>
          </a:p>
          <a:p>
            <a:r>
              <a:rPr lang="en-US" dirty="0"/>
              <a:t>One nice thing about this method is that we can make the table size be a power of 2</a:t>
            </a:r>
          </a:p>
          <a:p>
            <a:r>
              <a:rPr lang="en-US" dirty="0"/>
              <a:t>Then, we can take the log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b="1" i="1" dirty="0"/>
              <a:t>N</a:t>
            </a:r>
            <a:r>
              <a:rPr lang="en-US" dirty="0"/>
              <a:t> middle bits out of the squared value using bitwise shifts and masking</a:t>
            </a:r>
          </a:p>
        </p:txBody>
      </p:sp>
    </p:spTree>
    <p:extLst>
      <p:ext uri="{BB962C8B-B14F-4D97-AF65-F5344CB8AC3E}">
        <p14:creationId xmlns:p14="http://schemas.microsoft.com/office/powerpoint/2010/main" val="3793571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Mid-Square Pros and Cons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Pros</a:t>
            </a:r>
          </a:p>
          <a:p>
            <a:pPr lvl="1"/>
            <a:r>
              <a:rPr lang="en-US" dirty="0"/>
              <a:t>Randomizes the data a lot</a:t>
            </a:r>
          </a:p>
          <a:p>
            <a:pPr lvl="1"/>
            <a:r>
              <a:rPr lang="en-US" dirty="0"/>
              <a:t>Fast when implemented correctly</a:t>
            </a:r>
          </a:p>
          <a:p>
            <a:pPr lvl="1"/>
            <a:r>
              <a:rPr lang="en-US" dirty="0"/>
              <a:t>Primes are not necessary</a:t>
            </a:r>
          </a:p>
          <a:p>
            <a:r>
              <a:rPr lang="en-US" dirty="0"/>
              <a:t>Cons</a:t>
            </a:r>
          </a:p>
          <a:p>
            <a:pPr lvl="1"/>
            <a:r>
              <a:rPr lang="en-US" dirty="0"/>
              <a:t>Uses no special information about the data</a:t>
            </a:r>
          </a:p>
        </p:txBody>
      </p:sp>
    </p:spTree>
    <p:extLst>
      <p:ext uri="{BB962C8B-B14F-4D97-AF65-F5344CB8AC3E}">
        <p14:creationId xmlns:p14="http://schemas.microsoft.com/office/powerpoint/2010/main" val="1205578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Remove part of the key, especially if it is useless</a:t>
            </a:r>
          </a:p>
          <a:p>
            <a:r>
              <a:rPr lang="en-US" dirty="0"/>
              <a:t>Example: </a:t>
            </a:r>
          </a:p>
          <a:p>
            <a:pPr lvl="1"/>
            <a:r>
              <a:rPr lang="en-US" dirty="0"/>
              <a:t>Many SSN numbers for Indianapolis residents begin with 313</a:t>
            </a:r>
          </a:p>
          <a:p>
            <a:pPr lvl="1"/>
            <a:r>
              <a:rPr lang="en-US" dirty="0"/>
              <a:t>Removing the first 3 digits will, therefore, not reduce the randomness very much, provided that you are looking at a list of SSNs for Indianapolis residents</a:t>
            </a:r>
          </a:p>
        </p:txBody>
      </p:sp>
    </p:spTree>
    <p:extLst>
      <p:ext uri="{BB962C8B-B14F-4D97-AF65-F5344CB8AC3E}">
        <p14:creationId xmlns:p14="http://schemas.microsoft.com/office/powerpoint/2010/main" val="2696151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Extraction Pros and Cons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Pros</a:t>
            </a:r>
          </a:p>
          <a:p>
            <a:pPr lvl="1"/>
            <a:r>
              <a:rPr lang="en-US" dirty="0"/>
              <a:t>Uses information about the key</a:t>
            </a:r>
          </a:p>
          <a:p>
            <a:pPr lvl="1"/>
            <a:r>
              <a:rPr lang="en-US" dirty="0"/>
              <a:t>Can be efficient and easy to implement</a:t>
            </a:r>
          </a:p>
          <a:p>
            <a:r>
              <a:rPr lang="en-US" dirty="0"/>
              <a:t>Cons</a:t>
            </a:r>
          </a:p>
          <a:p>
            <a:pPr lvl="1"/>
            <a:r>
              <a:rPr lang="en-US" dirty="0"/>
              <a:t>Requires special knowledge</a:t>
            </a:r>
          </a:p>
          <a:p>
            <a:pPr lvl="1"/>
            <a:r>
              <a:rPr lang="en-US" dirty="0"/>
              <a:t>Careless extraction of digits can give poor hashing performance</a:t>
            </a:r>
          </a:p>
        </p:txBody>
      </p:sp>
    </p:spTree>
    <p:extLst>
      <p:ext uri="{BB962C8B-B14F-4D97-AF65-F5344CB8AC3E}">
        <p14:creationId xmlns:p14="http://schemas.microsoft.com/office/powerpoint/2010/main" val="1335414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Radix Transformation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Change the number to a different base</a:t>
            </a:r>
          </a:p>
          <a:p>
            <a:r>
              <a:rPr lang="en-US" dirty="0"/>
              <a:t>Then, treat the base as if it were still base 10 and use the division method</a:t>
            </a:r>
          </a:p>
          <a:p>
            <a:r>
              <a:rPr lang="en-US" dirty="0"/>
              <a:t>Example: 345 is 423 in base 9</a:t>
            </a:r>
          </a:p>
          <a:p>
            <a:r>
              <a:rPr lang="en-US" dirty="0"/>
              <a:t>If </a:t>
            </a:r>
            <a:r>
              <a:rPr lang="en-US" b="1" i="1" dirty="0"/>
              <a:t>N</a:t>
            </a:r>
            <a:r>
              <a:rPr lang="en-US" dirty="0"/>
              <a:t> = 100, we could take the mod and put 345 in location 23</a:t>
            </a:r>
          </a:p>
        </p:txBody>
      </p:sp>
    </p:spTree>
    <p:extLst>
      <p:ext uri="{BB962C8B-B14F-4D97-AF65-F5344CB8AC3E}">
        <p14:creationId xmlns:p14="http://schemas.microsoft.com/office/powerpoint/2010/main" val="2954166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Radix Transformation Pros and Cons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Pros</a:t>
            </a:r>
          </a:p>
          <a:p>
            <a:pPr lvl="1"/>
            <a:r>
              <a:rPr lang="en-US" dirty="0"/>
              <a:t>If many numbers have similar final digits or values mod </a:t>
            </a:r>
            <a:r>
              <a:rPr lang="en-US" b="1" i="1" dirty="0"/>
              <a:t>N</a:t>
            </a:r>
            <a:r>
              <a:rPr lang="en-US" dirty="0"/>
              <a:t> (or </a:t>
            </a:r>
            <a:r>
              <a:rPr lang="en-US" b="1" i="1" dirty="0"/>
              <a:t>p</a:t>
            </a:r>
            <a:r>
              <a:rPr lang="en-US" dirty="0"/>
              <a:t>), they can be randomized by this method</a:t>
            </a:r>
          </a:p>
          <a:p>
            <a:r>
              <a:rPr lang="en-US" dirty="0"/>
              <a:t>Cons</a:t>
            </a:r>
          </a:p>
          <a:p>
            <a:pPr lvl="1"/>
            <a:r>
              <a:rPr lang="en-US" dirty="0"/>
              <a:t>Choice of base can be difficult</a:t>
            </a:r>
          </a:p>
          <a:p>
            <a:pPr lvl="1"/>
            <a:r>
              <a:rPr lang="en-US" dirty="0"/>
              <a:t>Effects are unpredictable</a:t>
            </a:r>
          </a:p>
          <a:p>
            <a:pPr lvl="1"/>
            <a:r>
              <a:rPr lang="en-US" dirty="0"/>
              <a:t>Not as quick as many of the other methods</a:t>
            </a:r>
          </a:p>
          <a:p>
            <a:pPr lvl="1"/>
            <a:r>
              <a:rPr lang="en-US" dirty="0"/>
              <a:t>Values that didn't collide before might now collide</a:t>
            </a:r>
          </a:p>
        </p:txBody>
      </p:sp>
    </p:spTree>
    <p:extLst>
      <p:ext uri="{BB962C8B-B14F-4D97-AF65-F5344CB8AC3E}">
        <p14:creationId xmlns:p14="http://schemas.microsoft.com/office/powerpoint/2010/main" val="4137037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AVL trees</a:t>
            </a:r>
          </a:p>
          <a:p>
            <a:r>
              <a:rPr lang="en-US" dirty="0"/>
              <a:t>Balancing trees by construction</a:t>
            </a:r>
          </a:p>
          <a:p>
            <a:r>
              <a:rPr lang="en-US" dirty="0"/>
              <a:t>Hash tables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Collisions</a:t>
            </a:r>
          </a:p>
        </p:txBody>
      </p:sp>
    </p:spTree>
    <p:extLst>
      <p:ext uri="{BB962C8B-B14F-4D97-AF65-F5344CB8AC3E}">
        <p14:creationId xmlns:p14="http://schemas.microsoft.com/office/powerpoint/2010/main" val="18493383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The real problem with hash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What happens when you go to put a value in a bucket and one is already there?</a:t>
            </a:r>
          </a:p>
          <a:p>
            <a:r>
              <a:rPr lang="en-US" dirty="0"/>
              <a:t>There are a couple basic strategies:</a:t>
            </a:r>
          </a:p>
          <a:p>
            <a:pPr lvl="1"/>
            <a:r>
              <a:rPr lang="en-US" dirty="0"/>
              <a:t>Open addressing</a:t>
            </a:r>
          </a:p>
          <a:p>
            <a:pPr lvl="1"/>
            <a:r>
              <a:rPr lang="en-US" dirty="0"/>
              <a:t>Chaining</a:t>
            </a:r>
          </a:p>
          <a:p>
            <a:r>
              <a:rPr lang="en-US" b="1" dirty="0"/>
              <a:t>Load factor</a:t>
            </a:r>
            <a:r>
              <a:rPr lang="en-US" dirty="0"/>
              <a:t> is the number of items divided by the number of buckets</a:t>
            </a:r>
          </a:p>
          <a:p>
            <a:pPr lvl="1"/>
            <a:r>
              <a:rPr lang="en-US" dirty="0"/>
              <a:t>0 is an empty hash table</a:t>
            </a:r>
          </a:p>
          <a:p>
            <a:pPr lvl="1"/>
            <a:r>
              <a:rPr lang="en-US" dirty="0"/>
              <a:t>0.5 is a half full hash table</a:t>
            </a:r>
          </a:p>
          <a:p>
            <a:pPr lvl="1"/>
            <a:r>
              <a:rPr lang="en-US" dirty="0"/>
              <a:t>1 is a completely full hash table</a:t>
            </a:r>
          </a:p>
        </p:txBody>
      </p:sp>
    </p:spTree>
    <p:extLst>
      <p:ext uri="{BB962C8B-B14F-4D97-AF65-F5344CB8AC3E}">
        <p14:creationId xmlns:p14="http://schemas.microsoft.com/office/powerpoint/2010/main" val="1650976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addressing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 open addressing, we look for some empty spot in the hash table to put the item</a:t>
            </a:r>
          </a:p>
          <a:p>
            <a:r>
              <a:rPr lang="en-US" dirty="0"/>
              <a:t>There are a few common strategies</a:t>
            </a:r>
          </a:p>
          <a:p>
            <a:pPr lvl="1"/>
            <a:r>
              <a:rPr lang="en-US" dirty="0"/>
              <a:t>Linear probing</a:t>
            </a:r>
          </a:p>
          <a:p>
            <a:pPr lvl="1"/>
            <a:r>
              <a:rPr lang="en-US" dirty="0"/>
              <a:t>Quadratic probing</a:t>
            </a:r>
          </a:p>
          <a:p>
            <a:pPr lvl="1"/>
            <a:r>
              <a:rPr lang="en-US" dirty="0"/>
              <a:t>Double hashing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322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probing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9398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With linear probing, you add a step size until you reach an empty location or visit the entire hash table</a:t>
            </a:r>
          </a:p>
          <a:p>
            <a:r>
              <a:rPr lang="en-US" dirty="0"/>
              <a:t>Let </a:t>
            </a:r>
            <a:r>
              <a:rPr lang="en-US" b="1" i="1" dirty="0"/>
              <a:t>h</a:t>
            </a:r>
            <a:r>
              <a:rPr lang="en-US" dirty="0"/>
              <a:t>(</a:t>
            </a:r>
            <a:r>
              <a:rPr lang="en-US" b="1" i="1" dirty="0"/>
              <a:t>k</a:t>
            </a:r>
            <a:r>
              <a:rPr lang="en-US" dirty="0"/>
              <a:t>) be the initial hash function</a:t>
            </a:r>
            <a:endParaRPr lang="en-US" b="1" i="1" dirty="0"/>
          </a:p>
          <a:p>
            <a:r>
              <a:rPr lang="en-US" b="1" i="1" dirty="0"/>
              <a:t>h</a:t>
            </a:r>
            <a:r>
              <a:rPr lang="en-US" dirty="0"/>
              <a:t>(</a:t>
            </a:r>
            <a:r>
              <a:rPr lang="en-US" b="1" i="1" dirty="0" err="1"/>
              <a:t>k</a:t>
            </a:r>
            <a:r>
              <a:rPr lang="en-US" dirty="0" err="1"/>
              <a:t>,</a:t>
            </a:r>
            <a:r>
              <a:rPr lang="en-US" b="1" i="1" dirty="0" err="1"/>
              <a:t>i</a:t>
            </a:r>
            <a:r>
              <a:rPr lang="en-US" dirty="0"/>
              <a:t>) = </a:t>
            </a:r>
            <a:r>
              <a:rPr lang="en-US" b="1" i="1" dirty="0"/>
              <a:t>h</a:t>
            </a:r>
            <a:r>
              <a:rPr lang="en-US" dirty="0"/>
              <a:t>(</a:t>
            </a:r>
            <a:r>
              <a:rPr lang="en-US" b="1" i="1" dirty="0"/>
              <a:t>k</a:t>
            </a:r>
            <a:r>
              <a:rPr lang="en-US" dirty="0"/>
              <a:t>) + </a:t>
            </a:r>
            <a:r>
              <a:rPr lang="en-US" b="1" i="1" dirty="0"/>
              <a:t>ci</a:t>
            </a:r>
            <a:r>
              <a:rPr lang="en-US" dirty="0"/>
              <a:t>, for </a:t>
            </a:r>
            <a:r>
              <a:rPr lang="en-US" b="1" i="1" dirty="0" err="1"/>
              <a:t>i</a:t>
            </a:r>
            <a:r>
              <a:rPr lang="en-US" dirty="0"/>
              <a:t> = 0, 1, 2, 3…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Example: Add 6 with a step size of 5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843615"/>
              </p:ext>
            </p:extLst>
          </p:nvPr>
        </p:nvGraphicFramePr>
        <p:xfrm>
          <a:off x="2438398" y="3886200"/>
          <a:ext cx="7620002" cy="119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59278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19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89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1017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115632"/>
              </p:ext>
            </p:extLst>
          </p:nvPr>
        </p:nvGraphicFramePr>
        <p:xfrm>
          <a:off x="2438398" y="5588000"/>
          <a:ext cx="7620002" cy="119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59278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19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89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1017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5905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Quadratic probing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quadratic probing, use a quadratic function to try new locations:</a:t>
            </a:r>
          </a:p>
          <a:p>
            <a:r>
              <a:rPr lang="en-US" b="1" i="1" dirty="0"/>
              <a:t>h</a:t>
            </a:r>
            <a:r>
              <a:rPr lang="en-US" dirty="0"/>
              <a:t>(</a:t>
            </a:r>
            <a:r>
              <a:rPr lang="en-US" b="1" i="1" dirty="0" err="1"/>
              <a:t>k</a:t>
            </a:r>
            <a:r>
              <a:rPr lang="en-US" dirty="0" err="1"/>
              <a:t>,</a:t>
            </a:r>
            <a:r>
              <a:rPr lang="en-US" b="1" i="1" dirty="0" err="1"/>
              <a:t>i</a:t>
            </a:r>
            <a:r>
              <a:rPr lang="en-US" dirty="0"/>
              <a:t>) = </a:t>
            </a:r>
            <a:r>
              <a:rPr lang="en-US" b="1" i="1" dirty="0"/>
              <a:t>h</a:t>
            </a:r>
            <a:r>
              <a:rPr lang="en-US" dirty="0"/>
              <a:t>(</a:t>
            </a:r>
            <a:r>
              <a:rPr lang="en-US" b="1" i="1" dirty="0"/>
              <a:t>k</a:t>
            </a:r>
            <a:r>
              <a:rPr lang="en-US" dirty="0"/>
              <a:t>) + </a:t>
            </a:r>
            <a:r>
              <a:rPr lang="en-US" b="1" i="1" dirty="0"/>
              <a:t>c</a:t>
            </a:r>
            <a:r>
              <a:rPr lang="en-US" baseline="-25000" dirty="0"/>
              <a:t>1</a:t>
            </a:r>
            <a:r>
              <a:rPr lang="en-US" b="1" i="1" dirty="0"/>
              <a:t>i</a:t>
            </a:r>
            <a:r>
              <a:rPr lang="en-US" dirty="0"/>
              <a:t> + </a:t>
            </a:r>
            <a:r>
              <a:rPr lang="en-US" b="1" i="1" dirty="0"/>
              <a:t>c</a:t>
            </a:r>
            <a:r>
              <a:rPr lang="en-US" baseline="-25000" dirty="0"/>
              <a:t>2</a:t>
            </a:r>
            <a:r>
              <a:rPr lang="en-US" b="1" i="1" dirty="0"/>
              <a:t>i</a:t>
            </a:r>
            <a:r>
              <a:rPr lang="en-US" baseline="30000" dirty="0"/>
              <a:t>2</a:t>
            </a:r>
            <a:r>
              <a:rPr lang="en-US" dirty="0"/>
              <a:t>, for </a:t>
            </a:r>
            <a:r>
              <a:rPr lang="en-US" b="1" i="1" dirty="0" err="1"/>
              <a:t>i</a:t>
            </a:r>
            <a:r>
              <a:rPr lang="en-US" dirty="0"/>
              <a:t> = 0, 1, 2, 3… </a:t>
            </a:r>
          </a:p>
          <a:p>
            <a:endParaRPr lang="en-US" baseline="30000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Example: Add 6 with </a:t>
            </a:r>
            <a:r>
              <a:rPr lang="en-US" b="1" i="1" dirty="0"/>
              <a:t>c</a:t>
            </a:r>
            <a:r>
              <a:rPr lang="en-US" baseline="-25000" dirty="0"/>
              <a:t>1</a:t>
            </a:r>
            <a:r>
              <a:rPr lang="en-US" dirty="0"/>
              <a:t> = 0 and </a:t>
            </a:r>
            <a:r>
              <a:rPr lang="en-US" b="1" i="1" dirty="0"/>
              <a:t>c</a:t>
            </a:r>
            <a:r>
              <a:rPr lang="en-US" baseline="-25000" dirty="0"/>
              <a:t>2</a:t>
            </a:r>
            <a:r>
              <a:rPr lang="en-US" dirty="0"/>
              <a:t> = 1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584824"/>
              </p:ext>
            </p:extLst>
          </p:nvPr>
        </p:nvGraphicFramePr>
        <p:xfrm>
          <a:off x="2438398" y="3505200"/>
          <a:ext cx="7620002" cy="119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59278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19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89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1017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701629"/>
              </p:ext>
            </p:extLst>
          </p:nvPr>
        </p:nvGraphicFramePr>
        <p:xfrm>
          <a:off x="2438398" y="5181600"/>
          <a:ext cx="7620002" cy="119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59278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19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89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1017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641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hashing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double hashing, do linear probing, but with a step size dependent on the data:</a:t>
            </a:r>
          </a:p>
          <a:p>
            <a:r>
              <a:rPr lang="en-US" b="1" i="1" dirty="0"/>
              <a:t>h</a:t>
            </a:r>
            <a:r>
              <a:rPr lang="en-US" dirty="0"/>
              <a:t>(</a:t>
            </a:r>
            <a:r>
              <a:rPr lang="en-US" b="1" i="1" dirty="0" err="1"/>
              <a:t>k</a:t>
            </a:r>
            <a:r>
              <a:rPr lang="en-US" dirty="0" err="1"/>
              <a:t>,</a:t>
            </a:r>
            <a:r>
              <a:rPr lang="en-US" b="1" i="1" dirty="0" err="1"/>
              <a:t>i</a:t>
            </a:r>
            <a:r>
              <a:rPr lang="en-US" dirty="0"/>
              <a:t>) = </a:t>
            </a:r>
            <a:r>
              <a:rPr lang="en-US" b="1" i="1" dirty="0"/>
              <a:t>h</a:t>
            </a:r>
            <a:r>
              <a:rPr lang="en-US" baseline="-25000" dirty="0"/>
              <a:t>1</a:t>
            </a:r>
            <a:r>
              <a:rPr lang="en-US" dirty="0"/>
              <a:t>(</a:t>
            </a:r>
            <a:r>
              <a:rPr lang="en-US" b="1" i="1" dirty="0"/>
              <a:t>k</a:t>
            </a:r>
            <a:r>
              <a:rPr lang="en-US" dirty="0"/>
              <a:t>) + </a:t>
            </a:r>
            <a:r>
              <a:rPr lang="en-US" b="1" i="1" dirty="0"/>
              <a:t>i</a:t>
            </a:r>
            <a:r>
              <a:rPr lang="en-US" dirty="0"/>
              <a:t>∙</a:t>
            </a:r>
            <a:r>
              <a:rPr lang="en-US" b="1" i="1" dirty="0"/>
              <a:t>h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b="1" i="1" dirty="0"/>
              <a:t>k</a:t>
            </a:r>
            <a:r>
              <a:rPr lang="en-US" dirty="0"/>
              <a:t>), for </a:t>
            </a:r>
            <a:r>
              <a:rPr lang="en-US" b="1" i="1" dirty="0" err="1"/>
              <a:t>i</a:t>
            </a:r>
            <a:r>
              <a:rPr lang="en-US" dirty="0"/>
              <a:t> = 0, 1, 2, 3… </a:t>
            </a:r>
          </a:p>
          <a:p>
            <a:endParaRPr lang="en-US" baseline="30000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Example: Add 6 with </a:t>
            </a:r>
            <a:r>
              <a:rPr lang="en-US" b="1" i="1" dirty="0"/>
              <a:t>h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b="1" i="1" dirty="0"/>
              <a:t>k</a:t>
            </a:r>
            <a:r>
              <a:rPr lang="en-US" dirty="0"/>
              <a:t>) = (</a:t>
            </a:r>
            <a:r>
              <a:rPr lang="en-US" b="1" i="1" dirty="0"/>
              <a:t>k</a:t>
            </a:r>
            <a:r>
              <a:rPr lang="en-US" dirty="0"/>
              <a:t> mod 7) + 1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481993"/>
              </p:ext>
            </p:extLst>
          </p:nvPr>
        </p:nvGraphicFramePr>
        <p:xfrm>
          <a:off x="2438398" y="3505200"/>
          <a:ext cx="7620002" cy="119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59278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19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89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1017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325723"/>
              </p:ext>
            </p:extLst>
          </p:nvPr>
        </p:nvGraphicFramePr>
        <p:xfrm>
          <a:off x="2438398" y="5181600"/>
          <a:ext cx="7620002" cy="119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59278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19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89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1017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8693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addressing pros and cons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Open addressing schemes are fast and relatively simple</a:t>
            </a:r>
          </a:p>
          <a:p>
            <a:r>
              <a:rPr lang="en-US" dirty="0"/>
              <a:t>Linear and quadratic probing can have clustering problems</a:t>
            </a:r>
          </a:p>
          <a:p>
            <a:pPr lvl="1"/>
            <a:r>
              <a:rPr lang="en-US" dirty="0"/>
              <a:t>One collision means more are likely to happen</a:t>
            </a:r>
          </a:p>
          <a:p>
            <a:r>
              <a:rPr lang="en-US" dirty="0"/>
              <a:t>Double hashing has poor data locality</a:t>
            </a:r>
          </a:p>
          <a:p>
            <a:r>
              <a:rPr lang="en-US" dirty="0"/>
              <a:t>It is impossible to have more items than there are buckets</a:t>
            </a:r>
          </a:p>
          <a:p>
            <a:r>
              <a:rPr lang="en-US" dirty="0"/>
              <a:t>Performance degrades seriously with load factors over 0.7</a:t>
            </a:r>
          </a:p>
        </p:txBody>
      </p:sp>
    </p:spTree>
    <p:extLst>
      <p:ext uri="{BB962C8B-B14F-4D97-AF65-F5344CB8AC3E}">
        <p14:creationId xmlns:p14="http://schemas.microsoft.com/office/powerpoint/2010/main" val="3865942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each hash table entry a linked list</a:t>
            </a:r>
          </a:p>
          <a:p>
            <a:r>
              <a:rPr lang="en-US" dirty="0"/>
              <a:t>If you want to insert something at a location, simply insert it into the linked list</a:t>
            </a:r>
          </a:p>
          <a:p>
            <a:r>
              <a:rPr lang="en-US" dirty="0"/>
              <a:t>This is the most common kind of hash table</a:t>
            </a:r>
          </a:p>
          <a:p>
            <a:r>
              <a:rPr lang="en-US" dirty="0"/>
              <a:t>Chaining can behave well even if the load factor is greater than 1</a:t>
            </a:r>
          </a:p>
          <a:p>
            <a:r>
              <a:rPr lang="en-US" dirty="0"/>
              <a:t>Chaining is sensitive to bad hash functions</a:t>
            </a:r>
          </a:p>
          <a:p>
            <a:pPr lvl="1"/>
            <a:r>
              <a:rPr lang="en-US" dirty="0"/>
              <a:t>No advantage if every item is hashed to the same location</a:t>
            </a:r>
          </a:p>
        </p:txBody>
      </p:sp>
    </p:spTree>
    <p:extLst>
      <p:ext uri="{BB962C8B-B14F-4D97-AF65-F5344CB8AC3E}">
        <p14:creationId xmlns:p14="http://schemas.microsoft.com/office/powerpoint/2010/main" val="936450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Deletion can be a huge problem</a:t>
            </a:r>
          </a:p>
          <a:p>
            <a:r>
              <a:rPr lang="en-US" dirty="0"/>
              <a:t>Easy for chaining</a:t>
            </a:r>
          </a:p>
          <a:p>
            <a:r>
              <a:rPr lang="en-US" dirty="0"/>
              <a:t>Highly non-trivial for open addressing</a:t>
            </a:r>
          </a:p>
          <a:p>
            <a:r>
              <a:rPr lang="en-US" dirty="0"/>
              <a:t>Consider our linear probing example with a step size of 5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Delete 19</a:t>
            </a:r>
          </a:p>
          <a:p>
            <a:r>
              <a:rPr lang="en-US" dirty="0"/>
              <a:t>Now see if 6 exists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365397"/>
              </p:ext>
            </p:extLst>
          </p:nvPr>
        </p:nvGraphicFramePr>
        <p:xfrm>
          <a:off x="2438398" y="4064000"/>
          <a:ext cx="7620002" cy="119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59278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19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89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1017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5674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Perfect Hash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you know all the values you are going to see ahead of time, it is possible to create a minimal perfect hash function</a:t>
            </a:r>
          </a:p>
          <a:p>
            <a:r>
              <a:rPr lang="en-US" dirty="0"/>
              <a:t>A minimal perfect hash function will hash every value without collisions and fill your hash table</a:t>
            </a:r>
          </a:p>
          <a:p>
            <a:r>
              <a:rPr lang="en-US" dirty="0" err="1"/>
              <a:t>Cichelli’s</a:t>
            </a:r>
            <a:r>
              <a:rPr lang="en-US" dirty="0"/>
              <a:t> method and the FHCD algorithm are two ways to do it</a:t>
            </a:r>
          </a:p>
          <a:p>
            <a:r>
              <a:rPr lang="en-US" dirty="0"/>
              <a:t>Both are complex</a:t>
            </a:r>
          </a:p>
          <a:p>
            <a:r>
              <a:rPr lang="en-US" dirty="0"/>
              <a:t>Look them up if you find yourself in this situation</a:t>
            </a:r>
          </a:p>
        </p:txBody>
      </p:sp>
    </p:spTree>
    <p:extLst>
      <p:ext uri="{BB962C8B-B14F-4D97-AF65-F5344CB8AC3E}">
        <p14:creationId xmlns:p14="http://schemas.microsoft.com/office/powerpoint/2010/main" val="2327722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 Implementation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52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Symbol table ADT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We can define a symbol table ADT with a few essential operations:</a:t>
            </a:r>
          </a:p>
          <a:p>
            <a:pPr lvl="1"/>
            <a:r>
              <a:rPr lang="en-US" dirty="0"/>
              <a:t>put(Key </a:t>
            </a:r>
            <a:r>
              <a:rPr lang="en-US" dirty="0" err="1"/>
              <a:t>key</a:t>
            </a:r>
            <a:r>
              <a:rPr lang="en-US" dirty="0"/>
              <a:t>, Value value)</a:t>
            </a:r>
          </a:p>
          <a:p>
            <a:pPr lvl="2"/>
            <a:r>
              <a:rPr lang="en-US" dirty="0"/>
              <a:t>Put the key-value pair into the table</a:t>
            </a:r>
          </a:p>
          <a:p>
            <a:pPr lvl="1"/>
            <a:r>
              <a:rPr lang="en-US" dirty="0"/>
              <a:t>get(Key key):</a:t>
            </a:r>
          </a:p>
          <a:p>
            <a:pPr lvl="2"/>
            <a:r>
              <a:rPr lang="en-US" dirty="0"/>
              <a:t>Retrieve the value associated with key</a:t>
            </a:r>
          </a:p>
          <a:p>
            <a:pPr lvl="1"/>
            <a:r>
              <a:rPr lang="en-US" dirty="0"/>
              <a:t>delete(Key key)</a:t>
            </a:r>
          </a:p>
          <a:p>
            <a:pPr lvl="2"/>
            <a:r>
              <a:rPr lang="en-US" dirty="0"/>
              <a:t>Remove the value associated with key</a:t>
            </a:r>
          </a:p>
          <a:p>
            <a:pPr lvl="1"/>
            <a:r>
              <a:rPr lang="en-US" dirty="0"/>
              <a:t>contains(Key key)</a:t>
            </a:r>
          </a:p>
          <a:p>
            <a:pPr lvl="2"/>
            <a:r>
              <a:rPr lang="en-US" dirty="0"/>
              <a:t>See if the table contains a key</a:t>
            </a:r>
          </a:p>
          <a:p>
            <a:pPr lvl="1"/>
            <a:r>
              <a:rPr lang="en-US" dirty="0" err="1"/>
              <a:t>isEmpty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size()</a:t>
            </a:r>
          </a:p>
          <a:p>
            <a:r>
              <a:rPr lang="en-US" dirty="0"/>
              <a:t>It's also useful to be able to iterate over all keys</a:t>
            </a:r>
          </a:p>
        </p:txBody>
      </p:sp>
    </p:spTree>
    <p:extLst>
      <p:ext uri="{BB962C8B-B14F-4D97-AF65-F5344CB8AC3E}">
        <p14:creationId xmlns:p14="http://schemas.microsoft.com/office/powerpoint/2010/main" val="4029652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Chaining hash table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1828800"/>
            <a:ext cx="10972800" cy="4648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HashTable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size = 0;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power = 10;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Node[] table =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Node[1 &lt;&lt; power];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static class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Node {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key;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Object value;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Node next;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…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29136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Easy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the number of elements stored in the hash table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Say whether or not the hash table is empty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648200"/>
            <a:ext cx="10972800" cy="1143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2438400"/>
            <a:ext cx="10972800" cy="1143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size()</a:t>
            </a:r>
          </a:p>
        </p:txBody>
      </p:sp>
    </p:spTree>
    <p:extLst>
      <p:ext uri="{BB962C8B-B14F-4D97-AF65-F5344CB8AC3E}">
        <p14:creationId xmlns:p14="http://schemas.microsoft.com/office/powerpoint/2010/main" val="55742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Hashing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It's useful to have a function that finds the appropriate hash value</a:t>
            </a:r>
          </a:p>
          <a:p>
            <a:r>
              <a:rPr lang="en-US" dirty="0"/>
              <a:t>Take the input integer and swap the low order 16 bits and the high order 16 bits (in case the number is small)</a:t>
            </a:r>
          </a:p>
          <a:p>
            <a:r>
              <a:rPr lang="en-US" dirty="0"/>
              <a:t>Square the number</a:t>
            </a:r>
          </a:p>
          <a:p>
            <a:r>
              <a:rPr lang="en-US" dirty="0"/>
              <a:t>Use shifting to get the middle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power</a:t>
            </a:r>
            <a:r>
              <a:rPr lang="en-US" dirty="0"/>
              <a:t> bits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5105400"/>
            <a:ext cx="10972800" cy="1143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int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hash(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key)</a:t>
            </a:r>
          </a:p>
        </p:txBody>
      </p:sp>
    </p:spTree>
    <p:extLst>
      <p:ext uri="{BB962C8B-B14F-4D97-AF65-F5344CB8AC3E}">
        <p14:creationId xmlns:p14="http://schemas.microsoft.com/office/powerpoint/2010/main" val="1023832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</p:spTree>
    <p:extLst>
      <p:ext uri="{BB962C8B-B14F-4D97-AF65-F5344CB8AC3E}">
        <p14:creationId xmlns:p14="http://schemas.microsoft.com/office/powerpoint/2010/main" val="35824095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Finish implementing hash tables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dirty="0"/>
              <a:t> in the JCF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TreeMap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Introduction to graphs</a:t>
            </a:r>
          </a:p>
        </p:txBody>
      </p:sp>
    </p:spTree>
    <p:extLst>
      <p:ext uri="{BB962C8B-B14F-4D97-AF65-F5344CB8AC3E}">
        <p14:creationId xmlns:p14="http://schemas.microsoft.com/office/powerpoint/2010/main" val="323797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Start Project 3</a:t>
            </a:r>
          </a:p>
          <a:p>
            <a:pPr lvl="1"/>
            <a:r>
              <a:rPr lang="en-US" dirty="0"/>
              <a:t>Form teams!</a:t>
            </a:r>
          </a:p>
          <a:p>
            <a:r>
              <a:rPr lang="en-US" dirty="0"/>
              <a:t>Start Assignment 4</a:t>
            </a:r>
          </a:p>
          <a:p>
            <a:r>
              <a:rPr lang="en-US" dirty="0"/>
              <a:t>Keep reading 3.4</a:t>
            </a:r>
          </a:p>
          <a:p>
            <a:r>
              <a:rPr lang="en-US" dirty="0"/>
              <a:t>Read 4.1</a:t>
            </a:r>
          </a:p>
        </p:txBody>
      </p:sp>
    </p:spTree>
    <p:extLst>
      <p:ext uri="{BB962C8B-B14F-4D97-AF65-F5344CB8AC3E}">
        <p14:creationId xmlns:p14="http://schemas.microsoft.com/office/powerpoint/2010/main" val="2264796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987552" y="1755648"/>
            <a:ext cx="10696448" cy="685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3</a:t>
            </a:r>
          </a:p>
        </p:txBody>
      </p:sp>
    </p:spTree>
    <p:extLst>
      <p:ext uri="{BB962C8B-B14F-4D97-AF65-F5344CB8AC3E}">
        <p14:creationId xmlns:p14="http://schemas.microsoft.com/office/powerpoint/2010/main" val="2231858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4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874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Tables</a:t>
            </a:r>
          </a:p>
        </p:txBody>
      </p:sp>
    </p:spTree>
    <p:extLst>
      <p:ext uri="{BB962C8B-B14F-4D97-AF65-F5344CB8AC3E}">
        <p14:creationId xmlns:p14="http://schemas.microsoft.com/office/powerpoint/2010/main" val="1983621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Determine if a string has any duplicate characters</a:t>
            </a:r>
          </a:p>
          <a:p>
            <a:r>
              <a:rPr lang="en-US" dirty="0"/>
              <a:t>Weak!</a:t>
            </a:r>
          </a:p>
          <a:p>
            <a:r>
              <a:rPr lang="en-US" dirty="0"/>
              <a:t>Okay, but do it in O(</a:t>
            </a:r>
            <a:r>
              <a:rPr lang="en-US" b="1" i="1" dirty="0"/>
              <a:t>m</a:t>
            </a:r>
            <a:r>
              <a:rPr lang="en-US" dirty="0"/>
              <a:t>) time where </a:t>
            </a:r>
            <a:r>
              <a:rPr lang="en-US" b="1" i="1" dirty="0"/>
              <a:t>m</a:t>
            </a:r>
            <a:r>
              <a:rPr lang="en-US" dirty="0"/>
              <a:t> is the length of the string</a:t>
            </a:r>
          </a:p>
        </p:txBody>
      </p:sp>
    </p:spTree>
    <p:extLst>
      <p:ext uri="{BB962C8B-B14F-4D97-AF65-F5344CB8AC3E}">
        <p14:creationId xmlns:p14="http://schemas.microsoft.com/office/powerpoint/2010/main" val="1198033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Functions</a:t>
            </a:r>
          </a:p>
        </p:txBody>
      </p:sp>
    </p:spTree>
    <p:extLst>
      <p:ext uri="{BB962C8B-B14F-4D97-AF65-F5344CB8AC3E}">
        <p14:creationId xmlns:p14="http://schemas.microsoft.com/office/powerpoint/2010/main" val="1724905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we looking for?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want a function that will map data to buckets in our hash table</a:t>
            </a:r>
          </a:p>
          <a:p>
            <a:r>
              <a:rPr lang="en-US" dirty="0"/>
              <a:t>Important characteristics:</a:t>
            </a:r>
          </a:p>
          <a:p>
            <a:pPr lvl="1"/>
            <a:r>
              <a:rPr lang="en-US" b="1" dirty="0"/>
              <a:t>Efficient</a:t>
            </a:r>
            <a:r>
              <a:rPr lang="en-US" dirty="0"/>
              <a:t>: It must be quick to execute</a:t>
            </a:r>
          </a:p>
          <a:p>
            <a:pPr lvl="1"/>
            <a:r>
              <a:rPr lang="en-US" b="1" dirty="0"/>
              <a:t>Deterministic</a:t>
            </a:r>
            <a:r>
              <a:rPr lang="en-US" dirty="0"/>
              <a:t>: The same data must always map to the same bucket</a:t>
            </a:r>
          </a:p>
          <a:p>
            <a:pPr lvl="1"/>
            <a:r>
              <a:rPr lang="en-US" b="1" dirty="0"/>
              <a:t>Uniform</a:t>
            </a:r>
            <a:r>
              <a:rPr lang="en-US" dirty="0"/>
              <a:t>: Data should be mapped evenly across all buckets</a:t>
            </a:r>
          </a:p>
        </p:txBody>
      </p:sp>
    </p:spTree>
    <p:extLst>
      <p:ext uri="{BB962C8B-B14F-4D97-AF65-F5344CB8AC3E}">
        <p14:creationId xmlns:p14="http://schemas.microsoft.com/office/powerpoint/2010/main" val="1899062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1999</TotalTime>
  <Words>1607</Words>
  <Application>Microsoft Office PowerPoint</Application>
  <PresentationFormat>Widescreen</PresentationFormat>
  <Paragraphs>343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2100</vt:lpstr>
      <vt:lpstr>Last time</vt:lpstr>
      <vt:lpstr>Questions?</vt:lpstr>
      <vt:lpstr>Project 3</vt:lpstr>
      <vt:lpstr>Assignment 4</vt:lpstr>
      <vt:lpstr>Hash Tables</vt:lpstr>
      <vt:lpstr>Example</vt:lpstr>
      <vt:lpstr>Hash Functions</vt:lpstr>
      <vt:lpstr>What are we looking for?</vt:lpstr>
      <vt:lpstr>Division</vt:lpstr>
      <vt:lpstr>Division Pros and Cons</vt:lpstr>
      <vt:lpstr>Folding</vt:lpstr>
      <vt:lpstr>Folding Pros and Cons</vt:lpstr>
      <vt:lpstr>Mid-Square Function</vt:lpstr>
      <vt:lpstr>Mid-Square Pros and Cons</vt:lpstr>
      <vt:lpstr>Extraction</vt:lpstr>
      <vt:lpstr>Extraction Pros and Cons</vt:lpstr>
      <vt:lpstr>Radix Transformation</vt:lpstr>
      <vt:lpstr>Radix Transformation Pros and Cons</vt:lpstr>
      <vt:lpstr>Collisions</vt:lpstr>
      <vt:lpstr>The real problem with hash tables</vt:lpstr>
      <vt:lpstr>Open addressing</vt:lpstr>
      <vt:lpstr>Linear probing</vt:lpstr>
      <vt:lpstr>Quadratic probing</vt:lpstr>
      <vt:lpstr>Double hashing</vt:lpstr>
      <vt:lpstr>Open addressing pros and cons</vt:lpstr>
      <vt:lpstr>Chaining</vt:lpstr>
      <vt:lpstr>Deletion</vt:lpstr>
      <vt:lpstr>Perfect Hash Functions</vt:lpstr>
      <vt:lpstr>Hash Table Implementation</vt:lpstr>
      <vt:lpstr>Recall: Symbol table ADT</vt:lpstr>
      <vt:lpstr>Chaining hash table</vt:lpstr>
      <vt:lpstr>Easy methods</vt:lpstr>
      <vt:lpstr>Hashing function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288</cp:revision>
  <dcterms:created xsi:type="dcterms:W3CDTF">2009-08-24T20:26:10Z</dcterms:created>
  <dcterms:modified xsi:type="dcterms:W3CDTF">2024-10-16T15:15:51Z</dcterms:modified>
</cp:coreProperties>
</file>